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4362" r:id="rId1"/>
  </p:sldMasterIdLst>
  <p:notesMasterIdLst>
    <p:notesMasterId r:id="rId34"/>
  </p:notesMasterIdLst>
  <p:handoutMasterIdLst>
    <p:handoutMasterId r:id="rId35"/>
  </p:handoutMasterIdLst>
  <p:sldIdLst>
    <p:sldId id="2455" r:id="rId2"/>
    <p:sldId id="2477" r:id="rId3"/>
    <p:sldId id="2456" r:id="rId4"/>
    <p:sldId id="2457" r:id="rId5"/>
    <p:sldId id="2458" r:id="rId6"/>
    <p:sldId id="2459" r:id="rId7"/>
    <p:sldId id="2460" r:id="rId8"/>
    <p:sldId id="2478" r:id="rId9"/>
    <p:sldId id="2479" r:id="rId10"/>
    <p:sldId id="2481" r:id="rId11"/>
    <p:sldId id="2482" r:id="rId12"/>
    <p:sldId id="2483" r:id="rId13"/>
    <p:sldId id="2484" r:id="rId14"/>
    <p:sldId id="2504" r:id="rId15"/>
    <p:sldId id="2485" r:id="rId16"/>
    <p:sldId id="2489" r:id="rId17"/>
    <p:sldId id="2491" r:id="rId18"/>
    <p:sldId id="2492" r:id="rId19"/>
    <p:sldId id="2493" r:id="rId20"/>
    <p:sldId id="2494" r:id="rId21"/>
    <p:sldId id="2496" r:id="rId22"/>
    <p:sldId id="2497" r:id="rId23"/>
    <p:sldId id="2498" r:id="rId24"/>
    <p:sldId id="2499" r:id="rId25"/>
    <p:sldId id="2495" r:id="rId26"/>
    <p:sldId id="2500" r:id="rId27"/>
    <p:sldId id="2487" r:id="rId28"/>
    <p:sldId id="2486" r:id="rId29"/>
    <p:sldId id="2505" r:id="rId30"/>
    <p:sldId id="2506" r:id="rId31"/>
    <p:sldId id="2472" r:id="rId32"/>
    <p:sldId id="2473" r:id="rId33"/>
  </p:sldIdLst>
  <p:sldSz cx="12192000" cy="6858000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D9D9D9"/>
    <a:srgbClr val="CDDDF2"/>
    <a:srgbClr val="CCECFF"/>
    <a:srgbClr val="E8EFF9"/>
    <a:srgbClr val="0000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43" autoAdjust="0"/>
  </p:normalViewPr>
  <p:slideViewPr>
    <p:cSldViewPr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058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40" y="48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1-4168-9E2A-DEC8D8D949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D4F1-4168-9E2A-DEC8D8D949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051840"/>
        <c:axId val="171385984"/>
      </c:areaChart>
      <c:catAx>
        <c:axId val="172051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171385984"/>
        <c:crosses val="autoZero"/>
        <c:auto val="1"/>
        <c:lblAlgn val="ctr"/>
        <c:lblOffset val="100"/>
        <c:noMultiLvlLbl val="0"/>
      </c:catAx>
      <c:valAx>
        <c:axId val="171385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205184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3916CC5-986B-4CB6-BFF2-C58EADCD0AE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2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6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57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Workshop de </a:t>
            </a:r>
            <a:r>
              <a:rPr lang="en-US" dirty="0" err="1" smtClean="0">
                <a:solidFill>
                  <a:schemeClr val="bg1"/>
                </a:solidFill>
              </a:rPr>
              <a:t>Computação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Quântica</a:t>
            </a:r>
            <a:r>
              <a:rPr lang="en-US" baseline="0" dirty="0" smtClean="0">
                <a:solidFill>
                  <a:schemeClr val="bg1"/>
                </a:solidFill>
              </a:rPr>
              <a:t> da</a:t>
            </a:r>
            <a:r>
              <a:rPr lang="en-US" dirty="0" smtClean="0">
                <a:solidFill>
                  <a:schemeClr val="bg1"/>
                </a:solidFill>
              </a:rPr>
              <a:t> FGV, São Paulo 14 03 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343401"/>
            <a:ext cx="10363200" cy="688975"/>
          </a:xfrm>
        </p:spPr>
        <p:txBody>
          <a:bodyPr anchor="t"/>
          <a:lstStyle>
            <a:lvl1pPr algn="ctr">
              <a:defRPr sz="3600" b="1" baseline="0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51287"/>
            <a:ext cx="9448800" cy="685800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subtítulo</a:t>
            </a:r>
            <a:endParaRPr lang="en-US" dirty="0"/>
          </a:p>
        </p:txBody>
      </p:sp>
      <p:pic>
        <p:nvPicPr>
          <p:cNvPr id="12290" name="Picture 2" descr="http://www.ivizsecurity.com/blog/wp-content/uploads/2013/11/Storm-in-Securit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9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_acima_figur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33528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acima_tabel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3276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71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figur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tabel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5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Branco_Texto_Azul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-2"/>
            <a:ext cx="12192000" cy="1066802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31469" y="1340768"/>
            <a:ext cx="11329160" cy="5112568"/>
          </a:xfrm>
        </p:spPr>
        <p:txBody>
          <a:bodyPr/>
          <a:lstStyle>
            <a:lvl1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152400"/>
            <a:ext cx="11277600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22694620"/>
      </p:ext>
    </p:extLst>
  </p:cSld>
  <p:clrMapOvr>
    <a:masterClrMapping/>
  </p:clrMapOvr>
  <p:transition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992A4B-8EE2-070F-849C-00A48182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417310"/>
            <a:ext cx="7335520" cy="3698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C99EA0-2597-E942-9463-CA4BF3C02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4" y="0"/>
            <a:ext cx="11179175" cy="7800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 i="0">
                <a:solidFill>
                  <a:srgbClr val="1D2D41"/>
                </a:solidFill>
                <a:latin typeface="Calibri" panose="020B0606030504020204" pitchFamily="34" charset="0"/>
                <a:ea typeface="Calibri" panose="020B0606030504020204" pitchFamily="34" charset="0"/>
                <a:cs typeface="Calibri" panose="020B0606030504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791A05-05BE-A545-8ABF-76B3D3552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1304925"/>
            <a:ext cx="11179174" cy="5711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B0306030504020204" pitchFamily="34" charset="0"/>
                <a:ea typeface="Calibri" panose="020B0306030504020204" pitchFamily="34" charset="0"/>
                <a:cs typeface="Calibri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37C9F9-BB8A-EF49-8024-65CEDD10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417310"/>
            <a:ext cx="7335520" cy="365125"/>
          </a:xfrm>
        </p:spPr>
        <p:txBody>
          <a:bodyPr/>
          <a:lstStyle>
            <a:lvl1pPr algn="l">
              <a:defRPr sz="2000" b="1" i="0">
                <a:solidFill>
                  <a:schemeClr val="bg1"/>
                </a:solidFill>
                <a:latin typeface="Calibri" panose="020B0606030504020204" pitchFamily="34" charset="0"/>
                <a:ea typeface="Calibri" panose="020B0606030504020204" pitchFamily="34" charset="0"/>
                <a:cs typeface="Calibri" panose="020B0606030504020204" pitchFamily="34" charset="0"/>
              </a:defRPr>
            </a:lvl1pPr>
          </a:lstStyle>
          <a:p>
            <a:r>
              <a:rPr lang="pt-BR" dirty="0"/>
              <a:t>	Nome da Aula</a:t>
            </a:r>
          </a:p>
        </p:txBody>
      </p:sp>
    </p:spTree>
    <p:extLst>
      <p:ext uri="{BB962C8B-B14F-4D97-AF65-F5344CB8AC3E}">
        <p14:creationId xmlns:p14="http://schemas.microsoft.com/office/powerpoint/2010/main" val="59007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">
          <p15:clr>
            <a:srgbClr val="9FCC3B"/>
          </p15:clr>
        </p15:guide>
        <p15:guide id="2" orient="horz" pos="459">
          <p15:clr>
            <a:srgbClr val="5ACBF0"/>
          </p15:clr>
        </p15:guide>
        <p15:guide id="3" pos="302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e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texto_e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sem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à_esquerda_e_figura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_e_texto_3/4_figura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721600" y="914400"/>
            <a:ext cx="3962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14401"/>
            <a:ext cx="7112000" cy="4953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_à_esquerda_e_texto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76200"/>
            <a:ext cx="1127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914400"/>
            <a:ext cx="1127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pic>
        <p:nvPicPr>
          <p:cNvPr id="10" name="Picture 9" descr="EMC logo white-lg.png"/>
          <p:cNvPicPr>
            <a:picLocks noChangeAspect="1"/>
          </p:cNvPicPr>
          <p:nvPr/>
        </p:nvPicPr>
        <p:blipFill>
          <a:blip r:embed="rId20" cstate="print"/>
          <a:srcRect l="10651" r="6284" b="30550"/>
          <a:stretch>
            <a:fillRect/>
          </a:stretch>
        </p:blipFill>
        <p:spPr>
          <a:xfrm>
            <a:off x="10464800" y="6210870"/>
            <a:ext cx="1238251" cy="2924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408" r:id="rId1"/>
    <p:sldLayoutId id="2147494364" r:id="rId2"/>
    <p:sldLayoutId id="2147494393" r:id="rId3"/>
    <p:sldLayoutId id="2147494370" r:id="rId4"/>
    <p:sldLayoutId id="2147494369" r:id="rId5"/>
    <p:sldLayoutId id="2147494410" r:id="rId6"/>
    <p:sldLayoutId id="2147494367" r:id="rId7"/>
    <p:sldLayoutId id="2147494391" r:id="rId8"/>
    <p:sldLayoutId id="2147494368" r:id="rId9"/>
    <p:sldLayoutId id="2147494373" r:id="rId10"/>
    <p:sldLayoutId id="2147494376" r:id="rId11"/>
    <p:sldLayoutId id="2147494375" r:id="rId12"/>
    <p:sldLayoutId id="2147494377" r:id="rId13"/>
    <p:sldLayoutId id="2147494371" r:id="rId14"/>
    <p:sldLayoutId id="2147494378" r:id="rId15"/>
    <p:sldLayoutId id="2147494403" r:id="rId16"/>
    <p:sldLayoutId id="2147494411" r:id="rId17"/>
    <p:sldLayoutId id="2147494412" r:id="rId18"/>
  </p:sldLayoutIdLst>
  <p:transition>
    <p:comb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lr>
          <a:srgbClr val="92D050"/>
        </a:buClr>
        <a:buSzPct val="120000"/>
        <a:buFont typeface="Arial" charset="0"/>
        <a:buChar char="•"/>
        <a:defRPr sz="2400" kern="1200" baseline="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1pPr>
      <a:lvl2pPr marL="682625" indent="-341313" algn="l" rtl="0" eaLnBrk="1" fontAlgn="base" hangingPunct="1">
        <a:spcBef>
          <a:spcPct val="20000"/>
        </a:spcBef>
        <a:spcAft>
          <a:spcPct val="0"/>
        </a:spcAft>
        <a:buClr>
          <a:srgbClr val="FFC425"/>
        </a:buClr>
        <a:buSzPct val="90000"/>
        <a:buFont typeface="Webdings" pitchFamily="18" charset="2"/>
        <a:buChar char="4"/>
        <a:defRPr sz="22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2pPr>
      <a:lvl3pPr marL="1143000" indent="-338138" algn="l" rtl="0" eaLnBrk="1" fontAlgn="base" hangingPunct="1">
        <a:spcBef>
          <a:spcPct val="20000"/>
        </a:spcBef>
        <a:spcAft>
          <a:spcPct val="0"/>
        </a:spcAft>
        <a:buClr>
          <a:srgbClr val="B5761B"/>
        </a:buClr>
        <a:buSzPct val="90000"/>
        <a:buFont typeface="Webdings" pitchFamily="18" charset="2"/>
        <a:buChar char="8"/>
        <a:defRPr sz="20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3pPr>
      <a:lvl4pPr marL="1487488" indent="-2317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4pPr>
      <a:lvl5pPr marL="1828800" indent="-231775" algn="l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SzPct val="110000"/>
        <a:buFont typeface="Arial" charset="0"/>
        <a:buChar char="•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.png"/><Relationship Id="rId4" Type="http://schemas.openxmlformats.org/officeDocument/2006/relationships/image" Target="../media/image15.emf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edium.com/mit-6-s089-intro-to-quantum-computing" TargetMode="External"/><Relationship Id="rId2" Type="http://schemas.openxmlformats.org/officeDocument/2006/relationships/hyperlink" Target="http://thequantuminsider.com/2023/12/29/quantum-computing-companie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533399"/>
          </a:xfrm>
        </p:spPr>
        <p:txBody>
          <a:bodyPr>
            <a:normAutofit fontScale="90000"/>
          </a:bodyPr>
          <a:lstStyle/>
          <a:p>
            <a:r>
              <a:rPr lang="pt-BR" dirty="0"/>
              <a:t>Computação Quântica: Conceitos, Tendências, </a:t>
            </a:r>
            <a:r>
              <a:rPr lang="pt-BR" dirty="0" smtClean="0"/>
              <a:t>Negócios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819400" y="5105400"/>
            <a:ext cx="6362700" cy="752311"/>
          </a:xfrm>
        </p:spPr>
        <p:txBody>
          <a:bodyPr>
            <a:normAutofit/>
          </a:bodyPr>
          <a:lstStyle/>
          <a:p>
            <a:r>
              <a:rPr lang="pt-BR" dirty="0" err="1" smtClean="0"/>
              <a:t>Prof.Gustavo</a:t>
            </a:r>
            <a:r>
              <a:rPr lang="pt-BR" dirty="0" smtClean="0"/>
              <a:t> </a:t>
            </a:r>
            <a:r>
              <a:rPr lang="pt-BR" dirty="0" err="1" smtClean="0"/>
              <a:t>Mirapalheta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3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consulta a um banco de dados</a:t>
            </a:r>
            <a:endParaRPr lang="pt-BR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406400" y="835269"/>
          <a:ext cx="8503108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Planilha Habilitada para Macro" r:id="rId3" imgW="6076800" imgH="2505208" progId="Excel.SheetMacroEnabled.12">
                  <p:embed/>
                </p:oleObj>
              </mc:Choice>
              <mc:Fallback>
                <p:oleObj name="Planilha Habilitada para Macro" r:id="rId3" imgW="6076800" imgH="2505208" progId="Excel.SheetMacroEnabled.12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835269"/>
                        <a:ext cx="8503108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06399" y="4488846"/>
          <a:ext cx="8503109" cy="12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Planilha Habilitada para Macro" r:id="rId5" imgW="6076800" imgH="876193" progId="Excel.SheetMacroEnabled.12">
                  <p:embed/>
                </p:oleObj>
              </mc:Choice>
              <mc:Fallback>
                <p:oleObj name="Planilha Habilitada para Macro" r:id="rId5" imgW="6076800" imgH="876193" progId="Excel.SheetMacroEnabled.12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399" y="4488846"/>
                        <a:ext cx="8503109" cy="1226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054469"/>
            <a:ext cx="4529977" cy="2286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4419600"/>
            <a:ext cx="452997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consulta a um banco de dados</a:t>
            </a:r>
            <a:endParaRPr lang="pt-BR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406400" y="835269"/>
          <a:ext cx="8503108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Planilha Habilitada para Macro" r:id="rId3" imgW="6076800" imgH="2505208" progId="Excel.SheetMacroEnabled.12">
                  <p:embed/>
                </p:oleObj>
              </mc:Choice>
              <mc:Fallback>
                <p:oleObj name="Planilha Habilitada para Macro" r:id="rId3" imgW="6076800" imgH="2505208" progId="Excel.SheetMacroEnabled.12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835269"/>
                        <a:ext cx="8503108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45185"/>
              </p:ext>
            </p:extLst>
          </p:nvPr>
        </p:nvGraphicFramePr>
        <p:xfrm>
          <a:off x="406399" y="3114315"/>
          <a:ext cx="8503109" cy="12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Planilha Habilitada para Macro" r:id="rId5" imgW="6076800" imgH="876193" progId="Excel.SheetMacroEnabled.12">
                  <p:embed/>
                </p:oleObj>
              </mc:Choice>
              <mc:Fallback>
                <p:oleObj name="Planilha Habilitada para Macro" r:id="rId5" imgW="6076800" imgH="876193" progId="Excel.SheetMacroEnabled.12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399" y="3114315"/>
                        <a:ext cx="8503109" cy="1226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2054469"/>
            <a:ext cx="4529977" cy="2286000"/>
          </a:xfrm>
          <a:prstGeom prst="rect">
            <a:avLst/>
          </a:prstGeom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307498"/>
              </p:ext>
            </p:extLst>
          </p:nvPr>
        </p:nvGraphicFramePr>
        <p:xfrm>
          <a:off x="406399" y="4488846"/>
          <a:ext cx="8503108" cy="12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Planilha Habilitada para Macro" r:id="rId8" imgW="6076800" imgH="876193" progId="Excel.SheetMacroEnabled.12">
                  <p:embed/>
                </p:oleObj>
              </mc:Choice>
              <mc:Fallback>
                <p:oleObj name="Planilha Habilitada para Macro" r:id="rId8" imgW="6076800" imgH="876193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399" y="4488846"/>
                        <a:ext cx="8503108" cy="1226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4419600"/>
            <a:ext cx="452997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consulta a um banco de dados</a:t>
            </a:r>
            <a:endParaRPr lang="pt-BR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406400" y="835269"/>
          <a:ext cx="8503108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Planilha Habilitada para Macro" r:id="rId3" imgW="6076800" imgH="2505208" progId="Excel.SheetMacroEnabled.12">
                  <p:embed/>
                </p:oleObj>
              </mc:Choice>
              <mc:Fallback>
                <p:oleObj name="Planilha Habilitada para Macro" r:id="rId3" imgW="6076800" imgH="2505208" progId="Excel.SheetMacroEnabled.12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835269"/>
                        <a:ext cx="8503108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06399" y="3114315"/>
          <a:ext cx="8503109" cy="12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Planilha Habilitada para Macro" r:id="rId5" imgW="6076800" imgH="876193" progId="Excel.SheetMacroEnabled.12">
                  <p:embed/>
                </p:oleObj>
              </mc:Choice>
              <mc:Fallback>
                <p:oleObj name="Planilha Habilitada para Macro" r:id="rId5" imgW="6076800" imgH="876193" progId="Excel.SheetMacroEnabled.12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399" y="3114315"/>
                        <a:ext cx="8503109" cy="1226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345189"/>
              </p:ext>
            </p:extLst>
          </p:nvPr>
        </p:nvGraphicFramePr>
        <p:xfrm>
          <a:off x="406399" y="3114314"/>
          <a:ext cx="8503108" cy="122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Planilha Habilitada para Macro" r:id="rId7" imgW="6076800" imgH="876193" progId="Excel.SheetMacroEnabled.12">
                  <p:embed/>
                </p:oleObj>
              </mc:Choice>
              <mc:Fallback>
                <p:oleObj name="Planilha Habilitada para Macro" r:id="rId7" imgW="6076800" imgH="876193" progId="Excel.SheetMacroEnabled.12">
                  <p:embed/>
                  <p:pic>
                    <p:nvPicPr>
                      <p:cNvPr id="3" name="Objeto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399" y="3114314"/>
                        <a:ext cx="8503108" cy="1226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2054469"/>
            <a:ext cx="4529977" cy="22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9C89CC9-6BDE-5852-7209-EE047A33537A}"/>
              </a:ext>
            </a:extLst>
          </p:cNvPr>
          <p:cNvSpPr/>
          <p:nvPr/>
        </p:nvSpPr>
        <p:spPr>
          <a:xfrm>
            <a:off x="406399" y="4495800"/>
            <a:ext cx="35575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Comparemos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aumento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necessidade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recursos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808865"/>
              </p:ext>
            </p:extLst>
          </p:nvPr>
        </p:nvGraphicFramePr>
        <p:xfrm>
          <a:off x="4267200" y="4523275"/>
          <a:ext cx="4421122" cy="210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Planilha Habilitada para Macro" r:id="rId10" imgW="2419200" imgH="1152432" progId="Excel.SheetMacroEnabled.12">
                  <p:embed/>
                </p:oleObj>
              </mc:Choice>
              <mc:Fallback>
                <p:oleObj name="Planilha Habilitada para Macro" r:id="rId10" imgW="2419200" imgH="1152432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67200" y="4523275"/>
                        <a:ext cx="4421122" cy="2106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3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Porém </a:t>
            </a:r>
            <a:r>
              <a:rPr lang="pt-BR" dirty="0"/>
              <a:t>atente: o que melhorou foi o número de operações necessárias para se chegar no resultado. </a:t>
            </a:r>
            <a:endParaRPr lang="pt-BR" dirty="0" smtClean="0"/>
          </a:p>
          <a:p>
            <a:pPr algn="just"/>
            <a:r>
              <a:rPr lang="pt-BR" dirty="0"/>
              <a:t>As operações nas portas quânticas não são mais rápidas. O que ocorre é que para obtermos o mesmo resultado são necessárias menos operações nas portas com </a:t>
            </a:r>
            <a:r>
              <a:rPr lang="pt-BR" dirty="0" err="1"/>
              <a:t>Qubit</a:t>
            </a:r>
            <a:r>
              <a:rPr lang="pt-BR" dirty="0"/>
              <a:t> do que nas portas com Bits!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aumento quadrático de desempenho</a:t>
            </a:r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416553"/>
              </p:ext>
            </p:extLst>
          </p:nvPr>
        </p:nvGraphicFramePr>
        <p:xfrm>
          <a:off x="6705600" y="1143000"/>
          <a:ext cx="4421122" cy="210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Planilha Habilitada para Macro" r:id="rId3" imgW="2419200" imgH="1152432" progId="Excel.SheetMacroEnabled.12">
                  <p:embed/>
                </p:oleObj>
              </mc:Choice>
              <mc:Fallback>
                <p:oleObj name="Planilha Habilitada para Macro" r:id="rId3" imgW="2419200" imgH="1152432" progId="Excel.SheetMacroEnabled.12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1143000"/>
                        <a:ext cx="4421122" cy="2106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59C89CC9-6BDE-5852-7209-EE047A33537A}"/>
              </a:ext>
            </a:extLst>
          </p:cNvPr>
          <p:cNvSpPr/>
          <p:nvPr/>
        </p:nvSpPr>
        <p:spPr>
          <a:xfrm>
            <a:off x="6781800" y="3733800"/>
            <a:ext cx="44211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Esta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é a Nova Lei de Moore:</a:t>
            </a:r>
          </a:p>
          <a:p>
            <a:pPr algn="ctr"/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invés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dobrar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o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número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 transistors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em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um chip,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iremos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dobrar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número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 qubits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mantidos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em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entrelaçamento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5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Obrigado! – </a:t>
            </a:r>
            <a:r>
              <a:rPr lang="pt-BR" dirty="0" err="1" smtClean="0"/>
              <a:t>Q&amp;As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2400"/>
            <a:ext cx="5943600" cy="59436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2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533399"/>
          </a:xfrm>
        </p:spPr>
        <p:txBody>
          <a:bodyPr>
            <a:normAutofit fontScale="90000"/>
          </a:bodyPr>
          <a:lstStyle/>
          <a:p>
            <a:r>
              <a:rPr lang="pt-BR" dirty="0"/>
              <a:t>Computação Quântica: </a:t>
            </a:r>
            <a:r>
              <a:rPr lang="pt-BR" dirty="0" smtClean="0"/>
              <a:t>Implicações Gerenciais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819400" y="5105400"/>
            <a:ext cx="6362700" cy="752311"/>
          </a:xfrm>
        </p:spPr>
        <p:txBody>
          <a:bodyPr>
            <a:normAutofit/>
          </a:bodyPr>
          <a:lstStyle/>
          <a:p>
            <a:r>
              <a:rPr lang="pt-BR" dirty="0" err="1" smtClean="0"/>
              <a:t>Prof.Gustavo</a:t>
            </a:r>
            <a:r>
              <a:rPr lang="pt-BR" dirty="0" smtClean="0"/>
              <a:t> </a:t>
            </a:r>
            <a:r>
              <a:rPr lang="pt-BR" dirty="0" err="1" smtClean="0"/>
              <a:t>Mirapalheta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Referência: The Quantum </a:t>
            </a:r>
            <a:r>
              <a:rPr lang="pt-BR" dirty="0" err="1" smtClean="0"/>
              <a:t>Tortoise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Classical</a:t>
            </a:r>
            <a:r>
              <a:rPr lang="pt-BR" dirty="0" smtClean="0"/>
              <a:t> Hare: A </a:t>
            </a:r>
            <a:r>
              <a:rPr lang="pt-BR" dirty="0" err="1" smtClean="0"/>
              <a:t>Simple</a:t>
            </a:r>
            <a:r>
              <a:rPr lang="pt-BR" dirty="0" smtClean="0"/>
              <a:t> Framework for </a:t>
            </a:r>
            <a:r>
              <a:rPr lang="pt-BR" dirty="0" err="1" smtClean="0"/>
              <a:t>understanding</a:t>
            </a:r>
            <a:r>
              <a:rPr lang="pt-BR" dirty="0" smtClean="0"/>
              <a:t> </a:t>
            </a:r>
            <a:r>
              <a:rPr lang="pt-BR" dirty="0" err="1" smtClean="0"/>
              <a:t>which</a:t>
            </a:r>
            <a:r>
              <a:rPr lang="pt-BR" dirty="0" smtClean="0"/>
              <a:t> </a:t>
            </a:r>
            <a:r>
              <a:rPr lang="pt-BR" dirty="0" err="1" smtClean="0"/>
              <a:t>problems</a:t>
            </a:r>
            <a:r>
              <a:rPr lang="pt-BR" dirty="0" smtClean="0"/>
              <a:t> quantum </a:t>
            </a:r>
            <a:r>
              <a:rPr lang="pt-BR" dirty="0" err="1" smtClean="0"/>
              <a:t>computing</a:t>
            </a:r>
            <a:r>
              <a:rPr lang="pt-BR" dirty="0" smtClean="0"/>
              <a:t> </a:t>
            </a:r>
            <a:r>
              <a:rPr lang="pt-BR" dirty="0" err="1" smtClean="0"/>
              <a:t>will</a:t>
            </a:r>
            <a:r>
              <a:rPr lang="pt-BR" dirty="0" smtClean="0"/>
              <a:t> </a:t>
            </a:r>
            <a:r>
              <a:rPr lang="pt-BR" dirty="0" err="1" smtClean="0"/>
              <a:t>accelerate</a:t>
            </a:r>
            <a:r>
              <a:rPr lang="pt-BR" dirty="0" smtClean="0"/>
              <a:t> (</a:t>
            </a:r>
            <a:r>
              <a:rPr lang="pt-BR" dirty="0" err="1" smtClean="0"/>
              <a:t>which</a:t>
            </a:r>
            <a:r>
              <a:rPr lang="pt-BR" dirty="0" smtClean="0"/>
              <a:t> it </a:t>
            </a:r>
            <a:r>
              <a:rPr lang="pt-BR" dirty="0" err="1" smtClean="0"/>
              <a:t>won’t</a:t>
            </a:r>
            <a:r>
              <a:rPr lang="pt-BR" dirty="0" smtClean="0"/>
              <a:t>). Fonte: http://arxiv.org/pdf/2310.15505.pdf </a:t>
            </a:r>
          </a:p>
          <a:p>
            <a:r>
              <a:rPr lang="pt-BR" dirty="0"/>
              <a:t>Computadores Quânticos Atuais são LEEEENTOS (</a:t>
            </a:r>
            <a:r>
              <a:rPr lang="pt-BR" dirty="0" err="1"/>
              <a:t>clock</a:t>
            </a:r>
            <a:r>
              <a:rPr lang="pt-BR" dirty="0"/>
              <a:t> de MHz...)</a:t>
            </a:r>
          </a:p>
          <a:p>
            <a:r>
              <a:rPr lang="pt-BR" dirty="0" smtClean="0"/>
              <a:t>A vantagem no curto prazo decorrerá da combinação </a:t>
            </a:r>
            <a:r>
              <a:rPr lang="pt-BR" i="1" dirty="0" smtClean="0"/>
              <a:t>algoritmo x problema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0846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passíveis de resolução hoje por um CQ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7696200" cy="462590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00800" y="3383262"/>
            <a:ext cx="2743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Problemas Passíveis de Resolução em um Computador Quântico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667000" y="1905000"/>
            <a:ext cx="34671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Problemas cuja Complexidade (Tamanho) ainda não permite a resolução por um Computador Quântico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8199315" y="410087"/>
            <a:ext cx="34671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A tendência é que, com a melhora na tecnologia (correção de erro e tolerância a falhas) o tamanho efetivo dos problemas aumente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7696200" cy="46259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passíveis de resolução hoje por um CQ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48400" y="1676400"/>
            <a:ext cx="27432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Problemas cujo tamanho torna os Computadores Quânticos economicamente viáveis de serem utilizados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33600" y="3505200"/>
            <a:ext cx="34671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Problemas cujo tamanho torna os Computadores Quânticos economicamente </a:t>
            </a:r>
            <a:r>
              <a:rPr lang="pt-BR" dirty="0" smtClean="0"/>
              <a:t>inviáveis </a:t>
            </a:r>
            <a:r>
              <a:rPr lang="pt-BR" dirty="0"/>
              <a:t>de serem utilizados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452338" y="4267200"/>
            <a:ext cx="3467100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A tendência é que, com a melhora na tecnologia o mínimo tamanho economicamente viável para o uso de um Computador Quântico diminua (vis a vis um Computador Clássico)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7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7696200" cy="46259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passíveis de resolução hoje por um CQ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3850" y="2918089"/>
            <a:ext cx="34671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Região de vantagem “Quântica”. </a:t>
            </a:r>
            <a:r>
              <a:rPr lang="pt-BR" dirty="0" err="1" smtClean="0"/>
              <a:t>CQs</a:t>
            </a:r>
            <a:r>
              <a:rPr lang="pt-BR" dirty="0" smtClean="0"/>
              <a:t> são tanto mais rápidos quanto mais baratos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9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6441CE3-FCD2-3640-854C-DE64A1F0775E}"/>
              </a:ext>
            </a:extLst>
          </p:cNvPr>
          <p:cNvSpPr txBox="1"/>
          <p:nvPr/>
        </p:nvSpPr>
        <p:spPr>
          <a:xfrm>
            <a:off x="0" y="6359759"/>
            <a:ext cx="952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400" b="1" dirty="0">
                <a:solidFill>
                  <a:schemeClr val="bg1"/>
                </a:solidFill>
                <a:latin typeface="Calibri" panose="020B0606030504020204" pitchFamily="34" charset="0"/>
                <a:ea typeface="Calibri" panose="020B0606030504020204" pitchFamily="34" charset="0"/>
                <a:cs typeface="Calibri" panose="020B0606030504020204" pitchFamily="34" charset="0"/>
              </a:rPr>
              <a:t>Evolução Tecnológica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8194F-428D-6243-BE8A-B307366EAD25}"/>
              </a:ext>
            </a:extLst>
          </p:cNvPr>
          <p:cNvSpPr txBox="1"/>
          <p:nvPr/>
        </p:nvSpPr>
        <p:spPr>
          <a:xfrm>
            <a:off x="491616" y="187135"/>
            <a:ext cx="8405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3200" b="1" dirty="0" smtClean="0">
                <a:solidFill>
                  <a:srgbClr val="1D2E41"/>
                </a:solidFill>
                <a:latin typeface="Calibri" panose="020B0606030504020204" pitchFamily="34" charset="0"/>
                <a:ea typeface="Calibri" panose="020B0606030504020204" pitchFamily="34" charset="0"/>
                <a:cs typeface="Calibri" panose="020B0606030504020204" pitchFamily="34" charset="0"/>
              </a:rPr>
              <a:t>Evolução Tecnológica</a:t>
            </a:r>
            <a:endParaRPr lang="pt-BR" sz="3200" b="1" dirty="0">
              <a:solidFill>
                <a:srgbClr val="1D2E41"/>
              </a:solidFill>
              <a:latin typeface="Calibri" panose="020B0606030504020204" pitchFamily="34" charset="0"/>
              <a:ea typeface="Calibri" panose="020B0606030504020204" pitchFamily="34" charset="0"/>
              <a:cs typeface="Calibri" panose="020B06060305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F75145-94AC-3ED6-1F28-391CC9935C4E}"/>
              </a:ext>
            </a:extLst>
          </p:cNvPr>
          <p:cNvSpPr txBox="1"/>
          <p:nvPr/>
        </p:nvSpPr>
        <p:spPr>
          <a:xfrm>
            <a:off x="7922458" y="2177137"/>
            <a:ext cx="16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Variedade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EBB185-E463-20BA-B674-FC1967DD4753}"/>
              </a:ext>
            </a:extLst>
          </p:cNvPr>
          <p:cNvSpPr txBox="1"/>
          <p:nvPr/>
        </p:nvSpPr>
        <p:spPr>
          <a:xfrm>
            <a:off x="3595334" y="2156673"/>
            <a:ext cx="16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pt-BR" b="1" dirty="0"/>
              <a:t>Velocidade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6F7D451-E2B6-3163-AA57-BCE6EC28E2AE}"/>
              </a:ext>
            </a:extLst>
          </p:cNvPr>
          <p:cNvCxnSpPr/>
          <p:nvPr/>
        </p:nvCxnSpPr>
        <p:spPr>
          <a:xfrm flipH="1" flipV="1">
            <a:off x="4605379" y="2789014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114ED8D-DDBE-6C2E-E56B-57BEE0085A39}"/>
              </a:ext>
            </a:extLst>
          </p:cNvPr>
          <p:cNvCxnSpPr/>
          <p:nvPr/>
        </p:nvCxnSpPr>
        <p:spPr>
          <a:xfrm>
            <a:off x="5482472" y="2313449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99DA19A-27CD-449A-4601-797BCAE8DFFA}"/>
              </a:ext>
            </a:extLst>
          </p:cNvPr>
          <p:cNvCxnSpPr/>
          <p:nvPr/>
        </p:nvCxnSpPr>
        <p:spPr>
          <a:xfrm flipH="1">
            <a:off x="6701672" y="2865214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D95B83-4A4A-38F9-B347-55E21513849A}"/>
              </a:ext>
            </a:extLst>
          </p:cNvPr>
          <p:cNvSpPr txBox="1"/>
          <p:nvPr/>
        </p:nvSpPr>
        <p:spPr>
          <a:xfrm>
            <a:off x="5635664" y="4389214"/>
            <a:ext cx="1828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Volume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CD06A3B-E149-70C6-40C6-20C3DEF5B54F}"/>
              </a:ext>
            </a:extLst>
          </p:cNvPr>
          <p:cNvGrpSpPr/>
          <p:nvPr/>
        </p:nvGrpSpPr>
        <p:grpSpPr>
          <a:xfrm>
            <a:off x="1894826" y="3082664"/>
            <a:ext cx="3466416" cy="2533710"/>
            <a:chOff x="152400" y="3581400"/>
            <a:chExt cx="3466416" cy="2533710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98B2BBA-EBE8-53D9-AE5E-0831B7DF404C}"/>
                </a:ext>
              </a:extLst>
            </p:cNvPr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A74B815-706B-7FFE-F95F-F83B2C2846C1}"/>
                  </a:ext>
                </a:extLst>
              </p:cNvPr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20" name="Chart 81">
                  <a:extLst>
                    <a:ext uri="{FF2B5EF4-FFF2-40B4-BE49-F238E27FC236}">
                      <a16:creationId xmlns:a16="http://schemas.microsoft.com/office/drawing/2014/main" id="{BEAAC23E-FCE1-AC7B-B2D8-15F92C7029AB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FB37374F-E669-096D-5A16-57A744DE683D}"/>
                    </a:ext>
                  </a:extLst>
                </p:cNvPr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59C89CC9-6BDE-5852-7209-EE047A33537A}"/>
                  </a:ext>
                </a:extLst>
              </p:cNvPr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Data</a:t>
                </a:r>
                <a:endParaRPr lang="pt-BR" sz="2200" dirty="0"/>
              </a:p>
            </p:txBody>
          </p:sp>
        </p:grp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0520E8A-C169-360A-9AD4-EEA20A338883}"/>
                </a:ext>
              </a:extLst>
            </p:cNvPr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0FB2C7E-267E-0327-455C-CB0F273731B3}"/>
              </a:ext>
            </a:extLst>
          </p:cNvPr>
          <p:cNvGrpSpPr/>
          <p:nvPr/>
        </p:nvGrpSpPr>
        <p:grpSpPr>
          <a:xfrm>
            <a:off x="4910588" y="41991"/>
            <a:ext cx="1984376" cy="1917828"/>
            <a:chOff x="6801481" y="254913"/>
            <a:chExt cx="1984376" cy="1917828"/>
          </a:xfrm>
        </p:grpSpPr>
        <p:pic>
          <p:nvPicPr>
            <p:cNvPr id="23" name="Picture 2" descr="Resultado de imagem para The Economist Technology Quarterly â the rise and plateau of transistor power.">
              <a:extLst>
                <a:ext uri="{FF2B5EF4-FFF2-40B4-BE49-F238E27FC236}">
                  <a16:creationId xmlns:a16="http://schemas.microsoft.com/office/drawing/2014/main" id="{CA86D011-A19C-1061-0A9D-1C2473766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92AD552-6269-8B56-0428-6FFEB6293B05}"/>
                </a:ext>
              </a:extLst>
            </p:cNvPr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baseline="30000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3BDA8-4779-1DDC-394E-BB629F42206F}"/>
              </a:ext>
            </a:extLst>
          </p:cNvPr>
          <p:cNvSpPr txBox="1"/>
          <p:nvPr/>
        </p:nvSpPr>
        <p:spPr>
          <a:xfrm>
            <a:off x="9238795" y="3005092"/>
            <a:ext cx="23686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Inteligência Artificial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54" y="3466925"/>
            <a:ext cx="1733034" cy="11555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455" y="3901977"/>
            <a:ext cx="1922523" cy="1143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133423"/>
            <a:ext cx="2103408" cy="1051704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59C89CC9-6BDE-5852-7209-EE047A33537A}"/>
              </a:ext>
            </a:extLst>
          </p:cNvPr>
          <p:cNvSpPr/>
          <p:nvPr/>
        </p:nvSpPr>
        <p:spPr>
          <a:xfrm>
            <a:off x="5816725" y="5291446"/>
            <a:ext cx="35575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Aplicações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consumindo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cada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vez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dados…</a:t>
            </a:r>
            <a:endParaRPr lang="pt-BR" sz="2200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9C89CC9-6BDE-5852-7209-EE047A33537A}"/>
              </a:ext>
            </a:extLst>
          </p:cNvPr>
          <p:cNvSpPr/>
          <p:nvPr/>
        </p:nvSpPr>
        <p:spPr>
          <a:xfrm>
            <a:off x="557209" y="906959"/>
            <a:ext cx="35575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…</a:t>
            </a:r>
            <a:r>
              <a:rPr lang="en-US" sz="2200" b="1" dirty="0" err="1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ornarão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 Lei de Moore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cada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vez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mais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“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cara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endParaRPr lang="pt-BR" sz="2200" dirty="0"/>
          </a:p>
        </p:txBody>
      </p:sp>
      <p:grpSp>
        <p:nvGrpSpPr>
          <p:cNvPr id="35" name="Agrupar 34"/>
          <p:cNvGrpSpPr/>
          <p:nvPr/>
        </p:nvGrpSpPr>
        <p:grpSpPr>
          <a:xfrm>
            <a:off x="359860" y="1828800"/>
            <a:ext cx="1240340" cy="1064231"/>
            <a:chOff x="359860" y="1828800"/>
            <a:chExt cx="1240340" cy="1064231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16" y="1828800"/>
              <a:ext cx="1105749" cy="621507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B37374F-E669-096D-5A16-57A744DE683D}"/>
                </a:ext>
              </a:extLst>
            </p:cNvPr>
            <p:cNvSpPr/>
            <p:nvPr/>
          </p:nvSpPr>
          <p:spPr>
            <a:xfrm>
              <a:off x="359860" y="2492921"/>
              <a:ext cx="12403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Symbol" panose="05050102010706020507" pitchFamily="18" charset="2"/>
                  <a:ea typeface="ＭＳ Ｐゴシック" pitchFamily="34" charset="-128"/>
                  <a:cs typeface="Arial" panose="020B0604020202020204" pitchFamily="34" charset="0"/>
                </a:rPr>
                <a:t>m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Fotônica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2057400" y="2125558"/>
            <a:ext cx="1042017" cy="1074842"/>
            <a:chOff x="2057400" y="2125558"/>
            <a:chExt cx="1042017" cy="1074842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948" y="2125558"/>
              <a:ext cx="953237" cy="635491"/>
            </a:xfrm>
            <a:prstGeom prst="rect">
              <a:avLst/>
            </a:prstGeom>
          </p:spPr>
        </p:pic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B37374F-E669-096D-5A16-57A744DE683D}"/>
                </a:ext>
              </a:extLst>
            </p:cNvPr>
            <p:cNvSpPr/>
            <p:nvPr/>
          </p:nvSpPr>
          <p:spPr>
            <a:xfrm>
              <a:off x="2057400" y="2800290"/>
              <a:ext cx="1042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+mn-lt"/>
                  <a:ea typeface="ＭＳ Ｐゴシック" pitchFamily="34" charset="-128"/>
                  <a:cs typeface="Arial" panose="020B0604020202020204" pitchFamily="34" charset="0"/>
                </a:rPr>
                <a:t>Grafeno</a:t>
              </a:r>
              <a:endParaRPr lang="en-US" sz="2000" b="1" dirty="0">
                <a:solidFill>
                  <a:srgbClr val="003366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pic>
        <p:nvPicPr>
          <p:cNvPr id="37" name="Imagem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01689"/>
            <a:ext cx="2118504" cy="1191658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59C89CC9-6BDE-5852-7209-EE047A33537A}"/>
              </a:ext>
            </a:extLst>
          </p:cNvPr>
          <p:cNvSpPr/>
          <p:nvPr/>
        </p:nvSpPr>
        <p:spPr>
          <a:xfrm>
            <a:off x="7668585" y="263824"/>
            <a:ext cx="39389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Uma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alternativa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“fora da </a:t>
            </a:r>
            <a:r>
              <a:rPr lang="en-US" sz="2200" b="1" dirty="0" err="1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caixa</a:t>
            </a:r>
            <a:r>
              <a:rPr lang="en-US" sz="2200" b="1" dirty="0" smtClean="0">
                <a:solidFill>
                  <a:srgbClr val="003366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468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28" grpId="0" animBg="1"/>
      <p:bldP spid="29" grpId="0"/>
      <p:bldP spid="3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 Evolução dos </a:t>
            </a:r>
            <a:r>
              <a:rPr lang="pt-BR" dirty="0" err="1" smtClean="0"/>
              <a:t>C.Q.s</a:t>
            </a:r>
            <a:r>
              <a:rPr lang="pt-BR" dirty="0" smtClean="0"/>
              <a:t> Dependerá do Comportamento da Lei de Moore “Clássica”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7696200" cy="462590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05800" y="2971800"/>
            <a:ext cx="34671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Atingir esta região dependerá de quão rápido o desempenho dos Computadores Quânticos irá aumentar e de quão rápida será a desaceleração na Lei de Moore “Clássica”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H="1" flipV="1">
            <a:off x="8077200" y="2362200"/>
            <a:ext cx="196215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Fatores a considerar ao comparar o desempenho de C.Q. com C.C.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1) Número de operações necessárias para resolver um problema</a:t>
            </a:r>
          </a:p>
          <a:p>
            <a:pPr lvl="1"/>
            <a:r>
              <a:rPr lang="pt-BR" dirty="0" smtClean="0"/>
              <a:t>Tanto nos computadores clássicos quanto nos computadores quânticos a performance depende do algoritmo. O critério mais utilizado é a função de complexidade </a:t>
            </a:r>
            <a:r>
              <a:rPr lang="pt-BR" b="1" dirty="0" smtClean="0"/>
              <a:t>O(n)</a:t>
            </a:r>
            <a:r>
              <a:rPr lang="pt-BR" dirty="0" smtClean="0"/>
              <a:t> na qual </a:t>
            </a:r>
            <a:r>
              <a:rPr lang="pt-BR" b="1" dirty="0" smtClean="0"/>
              <a:t>n</a:t>
            </a:r>
            <a:r>
              <a:rPr lang="pt-BR" dirty="0" smtClean="0"/>
              <a:t> é o número de dados de entrada e </a:t>
            </a:r>
            <a:r>
              <a:rPr lang="pt-BR" b="1" dirty="0" smtClean="0"/>
              <a:t>O</a:t>
            </a:r>
            <a:r>
              <a:rPr lang="pt-BR" dirty="0" smtClean="0"/>
              <a:t>, o número de passos necessários para resolver um problema de ordem </a:t>
            </a:r>
            <a:r>
              <a:rPr lang="pt-BR" b="1" dirty="0" smtClean="0"/>
              <a:t>n</a:t>
            </a:r>
            <a:r>
              <a:rPr lang="pt-BR" dirty="0" smtClean="0"/>
              <a:t>. (isto é, com </a:t>
            </a:r>
            <a:r>
              <a:rPr lang="pt-BR" b="1" dirty="0" smtClean="0"/>
              <a:t>n</a:t>
            </a:r>
            <a:r>
              <a:rPr lang="pt-BR" dirty="0" smtClean="0"/>
              <a:t> dados de entrada). </a:t>
            </a:r>
          </a:p>
          <a:p>
            <a:pPr lvl="2"/>
            <a:r>
              <a:rPr lang="pt-BR" dirty="0" err="1" smtClean="0"/>
              <a:t>Grover</a:t>
            </a:r>
            <a:r>
              <a:rPr lang="pt-BR" dirty="0" smtClean="0"/>
              <a:t>: O(</a:t>
            </a:r>
            <a:r>
              <a:rPr lang="pt-BR" b="1" dirty="0" smtClean="0"/>
              <a:t>n</a:t>
            </a:r>
            <a:r>
              <a:rPr lang="pt-BR" dirty="0" smtClean="0"/>
              <a:t>) = Raiz(</a:t>
            </a:r>
            <a:r>
              <a:rPr lang="pt-BR" b="1" dirty="0" smtClean="0"/>
              <a:t>n</a:t>
            </a:r>
            <a:r>
              <a:rPr lang="pt-BR" dirty="0" smtClean="0"/>
              <a:t>)</a:t>
            </a:r>
          </a:p>
          <a:p>
            <a:pPr lvl="2"/>
            <a:r>
              <a:rPr lang="pt-BR" dirty="0" err="1" smtClean="0"/>
              <a:t>Shor</a:t>
            </a:r>
            <a:r>
              <a:rPr lang="pt-BR" dirty="0" smtClean="0"/>
              <a:t>: O(</a:t>
            </a:r>
            <a:r>
              <a:rPr lang="pt-BR" b="1" dirty="0" smtClean="0"/>
              <a:t>n</a:t>
            </a:r>
            <a:r>
              <a:rPr lang="pt-BR" dirty="0" smtClean="0"/>
              <a:t>) = n.log</a:t>
            </a:r>
            <a:r>
              <a:rPr lang="pt-BR" baseline="-25000" dirty="0" smtClean="0"/>
              <a:t>2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  </a:t>
            </a:r>
          </a:p>
          <a:p>
            <a:r>
              <a:rPr lang="pt-BR" dirty="0" smtClean="0"/>
              <a:t>2) Núm.de </a:t>
            </a:r>
            <a:r>
              <a:rPr lang="pt-BR" dirty="0" err="1" smtClean="0"/>
              <a:t>qubits</a:t>
            </a:r>
            <a:r>
              <a:rPr lang="pt-BR" dirty="0" smtClean="0"/>
              <a:t> lógicos (</a:t>
            </a:r>
            <a:r>
              <a:rPr lang="pt-BR" dirty="0" err="1" smtClean="0"/>
              <a:t>N</a:t>
            </a:r>
            <a:r>
              <a:rPr lang="pt-BR" baseline="-25000" dirty="0" err="1" smtClean="0"/>
              <a:t>ql</a:t>
            </a:r>
            <a:r>
              <a:rPr lang="pt-BR" dirty="0" smtClean="0"/>
              <a:t>) necessários para executar O(</a:t>
            </a:r>
            <a:r>
              <a:rPr lang="pt-BR" b="1" dirty="0" smtClean="0"/>
              <a:t>n</a:t>
            </a:r>
            <a:r>
              <a:rPr lang="pt-BR" dirty="0" smtClean="0"/>
              <a:t>) operações</a:t>
            </a:r>
          </a:p>
          <a:p>
            <a:pPr lvl="1"/>
            <a:r>
              <a:rPr lang="pt-BR" dirty="0" smtClean="0"/>
              <a:t>Geralmente </a:t>
            </a:r>
            <a:r>
              <a:rPr lang="pt-BR" dirty="0" err="1" smtClean="0"/>
              <a:t>N</a:t>
            </a:r>
            <a:r>
              <a:rPr lang="pt-BR" baseline="-25000" dirty="0" err="1" smtClean="0"/>
              <a:t>ql</a:t>
            </a:r>
            <a:r>
              <a:rPr lang="pt-BR" dirty="0" smtClean="0"/>
              <a:t> = log</a:t>
            </a:r>
            <a:r>
              <a:rPr lang="pt-BR" baseline="-25000" dirty="0" smtClean="0"/>
              <a:t>2</a:t>
            </a:r>
            <a:r>
              <a:rPr lang="pt-BR" dirty="0" smtClean="0"/>
              <a:t>(O(</a:t>
            </a:r>
            <a:r>
              <a:rPr lang="pt-BR" b="1" dirty="0" smtClean="0"/>
              <a:t>n</a:t>
            </a:r>
            <a:r>
              <a:rPr lang="pt-BR" dirty="0" smtClean="0"/>
              <a:t>))</a:t>
            </a:r>
          </a:p>
          <a:p>
            <a:r>
              <a:rPr lang="pt-BR" dirty="0" smtClean="0"/>
              <a:t>3) Núm.de </a:t>
            </a:r>
            <a:r>
              <a:rPr lang="pt-BR" dirty="0" err="1" smtClean="0"/>
              <a:t>qubits</a:t>
            </a:r>
            <a:r>
              <a:rPr lang="pt-BR" dirty="0" smtClean="0"/>
              <a:t> físicos (</a:t>
            </a:r>
            <a:r>
              <a:rPr lang="pt-BR" dirty="0" err="1" smtClean="0"/>
              <a:t>N</a:t>
            </a:r>
            <a:r>
              <a:rPr lang="pt-BR" baseline="-25000" dirty="0" err="1" smtClean="0"/>
              <a:t>qf</a:t>
            </a:r>
            <a:r>
              <a:rPr lang="pt-BR" dirty="0" smtClean="0"/>
              <a:t>) por </a:t>
            </a:r>
            <a:r>
              <a:rPr lang="pt-BR" dirty="0" err="1" smtClean="0"/>
              <a:t>qubit</a:t>
            </a:r>
            <a:r>
              <a:rPr lang="pt-BR" dirty="0" smtClean="0"/>
              <a:t> lógico. Este é o chamado fator de correção de erro. Atualmente na faixa de 100 a 10.000 (com tendência a diminuir).</a:t>
            </a:r>
          </a:p>
        </p:txBody>
      </p:sp>
    </p:spTree>
    <p:extLst>
      <p:ext uri="{BB962C8B-B14F-4D97-AF65-F5344CB8AC3E}">
        <p14:creationId xmlns:p14="http://schemas.microsoft.com/office/powerpoint/2010/main" val="90501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Fatores a considerar ao comparar o desempenho de C.Q. com C.C. - II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comparar agora o custo em dólares de uma operação de </a:t>
            </a:r>
            <a:r>
              <a:rPr lang="pt-BR" dirty="0" err="1" smtClean="0"/>
              <a:t>qubit</a:t>
            </a:r>
            <a:r>
              <a:rPr lang="pt-BR" dirty="0" smtClean="0"/>
              <a:t> (</a:t>
            </a:r>
            <a:r>
              <a:rPr lang="pt-BR" dirty="0" err="1" smtClean="0"/>
              <a:t>gate</a:t>
            </a:r>
            <a:r>
              <a:rPr lang="pt-BR" dirty="0" smtClean="0"/>
              <a:t> </a:t>
            </a:r>
            <a:r>
              <a:rPr lang="pt-BR" dirty="0" err="1" smtClean="0"/>
              <a:t>op</a:t>
            </a:r>
            <a:r>
              <a:rPr lang="pt-BR" dirty="0" smtClean="0"/>
              <a:t>) </a:t>
            </a:r>
            <a:r>
              <a:rPr lang="pt-BR" dirty="0" err="1" smtClean="0"/>
              <a:t>vs</a:t>
            </a:r>
            <a:r>
              <a:rPr lang="pt-BR" dirty="0" smtClean="0"/>
              <a:t> uma operação  de bit (FLOPS)</a:t>
            </a:r>
          </a:p>
          <a:p>
            <a:pPr lvl="1"/>
            <a:r>
              <a:rPr lang="pt-BR" dirty="0" err="1" smtClean="0"/>
              <a:t>Qubit</a:t>
            </a:r>
            <a:r>
              <a:rPr lang="pt-BR" dirty="0" smtClean="0"/>
              <a:t>: IBM, $1.60 per </a:t>
            </a:r>
            <a:r>
              <a:rPr lang="pt-BR" dirty="0" err="1" smtClean="0"/>
              <a:t>second</a:t>
            </a:r>
            <a:r>
              <a:rPr lang="pt-BR" dirty="0" smtClean="0"/>
              <a:t>. 127 </a:t>
            </a:r>
            <a:r>
              <a:rPr lang="pt-BR" dirty="0" err="1" smtClean="0"/>
              <a:t>Qubits</a:t>
            </a:r>
            <a:r>
              <a:rPr lang="pt-BR" dirty="0" smtClean="0"/>
              <a:t> (</a:t>
            </a:r>
            <a:r>
              <a:rPr lang="pt-BR" dirty="0" err="1" smtClean="0"/>
              <a:t>Eagle</a:t>
            </a:r>
            <a:r>
              <a:rPr lang="pt-BR" dirty="0" smtClean="0"/>
              <a:t> processor). </a:t>
            </a:r>
            <a:r>
              <a:rPr lang="pt-BR" dirty="0" err="1" smtClean="0"/>
              <a:t>Clock</a:t>
            </a:r>
            <a:r>
              <a:rPr lang="pt-BR" dirty="0" smtClean="0"/>
              <a:t> </a:t>
            </a:r>
            <a:r>
              <a:rPr lang="pt-BR" dirty="0" err="1" smtClean="0"/>
              <a:t>speed</a:t>
            </a:r>
            <a:r>
              <a:rPr lang="pt-BR" dirty="0" smtClean="0"/>
              <a:t>: 2MHz</a:t>
            </a:r>
          </a:p>
          <a:p>
            <a:pPr lvl="1"/>
            <a:r>
              <a:rPr lang="pt-BR" dirty="0" smtClean="0"/>
              <a:t>2E6 x 127 / 1.6 = 1.58E8 ~ 10</a:t>
            </a:r>
            <a:r>
              <a:rPr lang="pt-BR" baseline="30000" dirty="0" smtClean="0"/>
              <a:t>8</a:t>
            </a:r>
            <a:r>
              <a:rPr lang="pt-BR" dirty="0" smtClean="0"/>
              <a:t> </a:t>
            </a:r>
            <a:r>
              <a:rPr lang="pt-BR" dirty="0" err="1" smtClean="0"/>
              <a:t>Qubit</a:t>
            </a:r>
            <a:r>
              <a:rPr lang="pt-BR" dirty="0" smtClean="0"/>
              <a:t> </a:t>
            </a:r>
            <a:r>
              <a:rPr lang="pt-BR" dirty="0" err="1" smtClean="0"/>
              <a:t>Operations</a:t>
            </a:r>
            <a:r>
              <a:rPr lang="pt-BR" dirty="0" smtClean="0"/>
              <a:t> / $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Bit: </a:t>
            </a:r>
            <a:r>
              <a:rPr lang="pt-BR" dirty="0" err="1" smtClean="0"/>
              <a:t>Amazon</a:t>
            </a:r>
            <a:r>
              <a:rPr lang="pt-BR" dirty="0" smtClean="0"/>
              <a:t>, $5.44 per hour. (32 core Intel Xeon CPU, 2.9Ghz = 152GFlops)</a:t>
            </a:r>
          </a:p>
          <a:p>
            <a:pPr lvl="1"/>
            <a:r>
              <a:rPr lang="pt-BR" dirty="0" smtClean="0"/>
              <a:t>152E9 x 3.600 / 5.44 = 1.01E14 ~ 10</a:t>
            </a:r>
            <a:r>
              <a:rPr lang="pt-BR" baseline="30000" dirty="0" smtClean="0"/>
              <a:t>14</a:t>
            </a:r>
            <a:r>
              <a:rPr lang="pt-BR" dirty="0" smtClean="0"/>
              <a:t> FLOPS / $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Comparando as duas: 10</a:t>
            </a:r>
            <a:r>
              <a:rPr lang="pt-BR" baseline="30000" dirty="0" smtClean="0"/>
              <a:t>14</a:t>
            </a:r>
            <a:r>
              <a:rPr lang="pt-BR" dirty="0" smtClean="0"/>
              <a:t> / 10</a:t>
            </a:r>
            <a:r>
              <a:rPr lang="pt-BR" baseline="30000" dirty="0" smtClean="0"/>
              <a:t>8</a:t>
            </a:r>
            <a:r>
              <a:rPr lang="pt-BR" dirty="0" smtClean="0"/>
              <a:t> = 10</a:t>
            </a:r>
            <a:r>
              <a:rPr lang="pt-BR" baseline="30000" dirty="0" smtClean="0"/>
              <a:t>6</a:t>
            </a:r>
            <a:r>
              <a:rPr lang="pt-BR" dirty="0" smtClean="0"/>
              <a:t> FLOPS / </a:t>
            </a:r>
            <a:r>
              <a:rPr lang="pt-BR" dirty="0" err="1" smtClean="0"/>
              <a:t>Qubit</a:t>
            </a:r>
            <a:r>
              <a:rPr lang="pt-BR" dirty="0" smtClean="0"/>
              <a:t> </a:t>
            </a:r>
            <a:r>
              <a:rPr lang="pt-BR" dirty="0" err="1" smtClean="0"/>
              <a:t>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086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Fatores a considerar ao comparar o desempenho de C.Q. com C.C. - </a:t>
            </a:r>
            <a:r>
              <a:rPr lang="pt-BR" dirty="0" smtClean="0"/>
              <a:t>III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Vamos agora criar uma métrica para avaliar o tamanho (complexidade) do problema a ser resolvido. Até o momento os computadores clássicos operam com uma vantagem que varia de 10</a:t>
            </a:r>
            <a:r>
              <a:rPr lang="pt-BR" baseline="30000" dirty="0" smtClean="0"/>
              <a:t>6</a:t>
            </a:r>
            <a:r>
              <a:rPr lang="pt-BR" dirty="0" smtClean="0"/>
              <a:t> até 10</a:t>
            </a:r>
            <a:r>
              <a:rPr lang="pt-BR" baseline="30000" dirty="0" smtClean="0"/>
              <a:t>8</a:t>
            </a:r>
            <a:r>
              <a:rPr lang="pt-BR" dirty="0" smtClean="0"/>
              <a:t> FLOPS per </a:t>
            </a:r>
            <a:r>
              <a:rPr lang="pt-BR" dirty="0" err="1" smtClean="0"/>
              <a:t>QubitOp</a:t>
            </a:r>
            <a:r>
              <a:rPr lang="pt-BR" dirty="0" smtClean="0"/>
              <a:t> (devido a necessidade de se utilizar um fator de correção de erro de 100). Vamos chamar este fator de </a:t>
            </a:r>
            <a:r>
              <a:rPr lang="pt-BR" i="1" dirty="0" smtClean="0"/>
              <a:t>F.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 vantagem dos computadores quânticos surge pela possibilidade (dependendo do algoritmo utilizado) de paralelizar as operações e assim diminuir a complexidade do problema. Por exemplo um algoritmo clássico com </a:t>
            </a:r>
            <a:r>
              <a:rPr lang="pt-BR" dirty="0" err="1" smtClean="0"/>
              <a:t>O</a:t>
            </a:r>
            <a:r>
              <a:rPr lang="pt-BR" baseline="-25000" dirty="0" err="1" smtClean="0"/>
              <a:t>c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 = 2</a:t>
            </a:r>
            <a:r>
              <a:rPr lang="pt-BR" b="1" baseline="30000" dirty="0" smtClean="0"/>
              <a:t>n</a:t>
            </a:r>
            <a:r>
              <a:rPr lang="pt-BR" dirty="0" smtClean="0"/>
              <a:t> poderá ter uma contrapartida quântica </a:t>
            </a:r>
            <a:r>
              <a:rPr lang="pt-BR" dirty="0" err="1" smtClean="0"/>
              <a:t>O</a:t>
            </a:r>
            <a:r>
              <a:rPr lang="pt-BR" baseline="-25000" dirty="0" err="1" smtClean="0"/>
              <a:t>q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 = </a:t>
            </a:r>
            <a:r>
              <a:rPr lang="pt-BR" b="1" dirty="0" smtClean="0"/>
              <a:t>n</a:t>
            </a:r>
            <a:r>
              <a:rPr lang="pt-BR" dirty="0" smtClean="0"/>
              <a:t>.log</a:t>
            </a:r>
            <a:r>
              <a:rPr lang="pt-BR" baseline="-25000" dirty="0" smtClean="0"/>
              <a:t>2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). </a:t>
            </a:r>
          </a:p>
          <a:p>
            <a:endParaRPr lang="pt-BR" dirty="0"/>
          </a:p>
          <a:p>
            <a:r>
              <a:rPr lang="pt-BR" dirty="0" smtClean="0"/>
              <a:t>Sendo assim desejamos calcular </a:t>
            </a:r>
            <a:r>
              <a:rPr lang="pt-BR" b="1" dirty="0" smtClean="0"/>
              <a:t>n</a:t>
            </a:r>
            <a:r>
              <a:rPr lang="pt-BR" dirty="0" smtClean="0"/>
              <a:t> tal que F = </a:t>
            </a:r>
            <a:r>
              <a:rPr lang="pt-BR" dirty="0" err="1" smtClean="0"/>
              <a:t>O</a:t>
            </a:r>
            <a:r>
              <a:rPr lang="pt-BR" baseline="-25000" dirty="0" err="1" smtClean="0"/>
              <a:t>c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)/</a:t>
            </a:r>
            <a:r>
              <a:rPr lang="pt-BR" dirty="0" err="1" smtClean="0"/>
              <a:t>O</a:t>
            </a:r>
            <a:r>
              <a:rPr lang="pt-BR" baseline="-25000" dirty="0" err="1" smtClean="0"/>
              <a:t>q</a:t>
            </a:r>
            <a:r>
              <a:rPr lang="pt-BR" dirty="0" smtClean="0"/>
              <a:t>(</a:t>
            </a:r>
            <a:r>
              <a:rPr lang="pt-BR" b="1" dirty="0" smtClean="0"/>
              <a:t>n</a:t>
            </a:r>
            <a:r>
              <a:rPr lang="pt-BR" dirty="0" smtClean="0"/>
              <a:t>). </a:t>
            </a:r>
            <a:r>
              <a:rPr lang="pt-BR" b="1" dirty="0" smtClean="0"/>
              <a:t>n</a:t>
            </a:r>
            <a:r>
              <a:rPr lang="pt-BR" dirty="0" smtClean="0"/>
              <a:t> será o tamanho relativo do problema, mais especificamente o número de bytes de entrada no modelo.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8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Comparativo de Desempenho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tabela abaixo calcula qual o tamanho relativo do problema torna um computador quântico economicamente viável com a tecnologia atual (na qual, no mesmo tempo e custo, executam-se 10</a:t>
            </a:r>
            <a:r>
              <a:rPr lang="pt-BR" baseline="30000" dirty="0" smtClean="0"/>
              <a:t>6</a:t>
            </a:r>
            <a:r>
              <a:rPr lang="pt-BR" dirty="0" smtClean="0"/>
              <a:t> operações clássicas para cada 1 operação de </a:t>
            </a:r>
            <a:r>
              <a:rPr lang="pt-BR" dirty="0" err="1" smtClean="0"/>
              <a:t>qubit</a:t>
            </a:r>
            <a:r>
              <a:rPr lang="pt-BR" dirty="0" smtClean="0"/>
              <a:t>)</a:t>
            </a:r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808441"/>
              </p:ext>
            </p:extLst>
          </p:nvPr>
        </p:nvGraphicFramePr>
        <p:xfrm>
          <a:off x="1219200" y="2514600"/>
          <a:ext cx="9743850" cy="287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Planilha" r:id="rId3" imgW="4552920" imgH="1343065" progId="Excel.Sheet.12">
                  <p:embed/>
                </p:oleObj>
              </mc:Choice>
              <mc:Fallback>
                <p:oleObj name="Planilha" r:id="rId3" imgW="4552920" imgH="1343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2514600"/>
                        <a:ext cx="9743850" cy="2874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9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37604"/>
              </p:ext>
            </p:extLst>
          </p:nvPr>
        </p:nvGraphicFramePr>
        <p:xfrm>
          <a:off x="1371600" y="2100056"/>
          <a:ext cx="9144000" cy="445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Planilha" r:id="rId3" imgW="5734080" imgH="2676418" progId="Excel.Sheet.12">
                  <p:embed/>
                </p:oleObj>
              </mc:Choice>
              <mc:Fallback>
                <p:oleObj name="Planilha" r:id="rId3" imgW="5734080" imgH="2676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100056"/>
                        <a:ext cx="9144000" cy="44531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status atual da tecnologia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685800"/>
            <a:ext cx="11277600" cy="5181600"/>
          </a:xfrm>
        </p:spPr>
        <p:txBody>
          <a:bodyPr/>
          <a:lstStyle/>
          <a:p>
            <a:r>
              <a:rPr lang="pt-BR" dirty="0" smtClean="0"/>
              <a:t>Genoma Humano tem informação na ordem de Gb (10</a:t>
            </a:r>
            <a:r>
              <a:rPr lang="pt-BR" baseline="30000" dirty="0" smtClean="0"/>
              <a:t>9</a:t>
            </a:r>
            <a:r>
              <a:rPr lang="pt-BR" dirty="0" smtClean="0"/>
              <a:t>). C.Q. capazes de analisar sequências da ordem de Tb poderiam vasculhar o genoma humano.</a:t>
            </a:r>
          </a:p>
          <a:p>
            <a:r>
              <a:rPr lang="pt-BR" dirty="0" smtClean="0"/>
              <a:t>OBS: Algoritmos clássicos de busca O(</a:t>
            </a:r>
            <a:r>
              <a:rPr lang="pt-BR" b="1" dirty="0" smtClean="0"/>
              <a:t>n</a:t>
            </a:r>
            <a:r>
              <a:rPr lang="pt-BR" dirty="0" smtClean="0"/>
              <a:t>) = </a:t>
            </a:r>
            <a:r>
              <a:rPr lang="pt-BR" b="1" dirty="0" smtClean="0"/>
              <a:t>n</a:t>
            </a:r>
            <a:r>
              <a:rPr lang="pt-BR" dirty="0" smtClean="0"/>
              <a:t> //  </a:t>
            </a:r>
            <a:r>
              <a:rPr lang="pt-BR" dirty="0" err="1" smtClean="0"/>
              <a:t>Algor.Quânt</a:t>
            </a:r>
            <a:r>
              <a:rPr lang="pt-BR" dirty="0" smtClean="0"/>
              <a:t>.(</a:t>
            </a:r>
            <a:r>
              <a:rPr lang="pt-BR" dirty="0" err="1" smtClean="0"/>
              <a:t>Grover</a:t>
            </a:r>
            <a:r>
              <a:rPr lang="pt-BR" dirty="0" smtClean="0"/>
              <a:t>) O(</a:t>
            </a:r>
            <a:r>
              <a:rPr lang="pt-BR" b="1" dirty="0" smtClean="0"/>
              <a:t>n</a:t>
            </a:r>
            <a:r>
              <a:rPr lang="pt-BR" dirty="0" smtClean="0"/>
              <a:t>) = Raiz(</a:t>
            </a:r>
            <a:r>
              <a:rPr lang="pt-BR" b="1" dirty="0" smtClean="0"/>
              <a:t>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534400" y="2100056"/>
            <a:ext cx="34671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Seriam necessários portanto</a:t>
            </a:r>
            <a:r>
              <a:rPr lang="pt-BR" dirty="0"/>
              <a:t> </a:t>
            </a:r>
            <a:r>
              <a:rPr lang="pt-BR" i="1" dirty="0" smtClean="0"/>
              <a:t>log</a:t>
            </a:r>
            <a:r>
              <a:rPr lang="pt-BR" i="1" baseline="-25000" dirty="0" smtClean="0"/>
              <a:t>2</a:t>
            </a:r>
            <a:r>
              <a:rPr lang="pt-BR" i="1" dirty="0" smtClean="0"/>
              <a:t>(10</a:t>
            </a:r>
            <a:r>
              <a:rPr lang="pt-BR" i="1" baseline="30000" dirty="0" smtClean="0"/>
              <a:t>12</a:t>
            </a:r>
            <a:r>
              <a:rPr lang="pt-BR" i="1" dirty="0" smtClean="0"/>
              <a:t>) ~ 40 </a:t>
            </a:r>
            <a:r>
              <a:rPr lang="pt-BR" i="1" dirty="0" err="1" smtClean="0"/>
              <a:t>qubits</a:t>
            </a:r>
            <a:r>
              <a:rPr lang="pt-BR" i="1" dirty="0" smtClean="0"/>
              <a:t> </a:t>
            </a:r>
          </a:p>
          <a:p>
            <a:pPr algn="ctr"/>
            <a:r>
              <a:rPr lang="pt-BR" i="1" dirty="0" smtClean="0"/>
              <a:t>(com correção de erro)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8534400" y="3310326"/>
            <a:ext cx="34671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 </a:t>
            </a:r>
            <a:r>
              <a:rPr lang="pt-BR" dirty="0" err="1" smtClean="0"/>
              <a:t>Roadmap</a:t>
            </a:r>
            <a:r>
              <a:rPr lang="pt-BR" dirty="0" smtClean="0"/>
              <a:t> da IBM sugere que este nível de desempenho será atingido em 2026/2027, com sistemas de 40.000 </a:t>
            </a:r>
            <a:r>
              <a:rPr lang="pt-BR" dirty="0" err="1" smtClean="0"/>
              <a:t>qubits</a:t>
            </a:r>
            <a:r>
              <a:rPr lang="pt-BR" dirty="0" smtClean="0"/>
              <a:t> </a:t>
            </a:r>
          </a:p>
          <a:p>
            <a:pPr algn="ctr"/>
            <a:r>
              <a:rPr lang="pt-BR" dirty="0" smtClean="0"/>
              <a:t>(sem correção de erro)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75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11750"/>
              </p:ext>
            </p:extLst>
          </p:nvPr>
        </p:nvGraphicFramePr>
        <p:xfrm>
          <a:off x="1371600" y="2100056"/>
          <a:ext cx="9144000" cy="4453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Planilha" r:id="rId3" imgW="5162400" imgH="2676418" progId="Excel.Sheet.12">
                  <p:embed/>
                </p:oleObj>
              </mc:Choice>
              <mc:Fallback>
                <p:oleObj name="Planilha" r:id="rId3" imgW="5162400" imgH="2676418" progId="Excel.Sheet.12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100056"/>
                        <a:ext cx="9144000" cy="44531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status atual da tecnologia - II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685800"/>
            <a:ext cx="11277600" cy="5181600"/>
          </a:xfrm>
        </p:spPr>
        <p:txBody>
          <a:bodyPr/>
          <a:lstStyle/>
          <a:p>
            <a:r>
              <a:rPr lang="pt-BR" dirty="0" smtClean="0"/>
              <a:t>O Algoritmo de Fatoração de Números Inteiros</a:t>
            </a:r>
          </a:p>
          <a:p>
            <a:pPr lvl="1"/>
            <a:r>
              <a:rPr lang="pt-BR" dirty="0" smtClean="0"/>
              <a:t>Considerações: na prática </a:t>
            </a:r>
            <a:r>
              <a:rPr lang="pt-BR" dirty="0" err="1" smtClean="0"/>
              <a:t>Shor</a:t>
            </a:r>
            <a:r>
              <a:rPr lang="pt-BR" dirty="0" smtClean="0"/>
              <a:t> não cresce tão devagar</a:t>
            </a:r>
          </a:p>
          <a:p>
            <a:pPr lvl="1"/>
            <a:r>
              <a:rPr lang="pt-BR" dirty="0"/>
              <a:t> </a:t>
            </a:r>
            <a:r>
              <a:rPr lang="pt-BR" dirty="0" smtClean="0"/>
              <a:t>				os melhores algoritmos clássicos não crescem tão rápido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7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533399"/>
          </a:xfrm>
        </p:spPr>
        <p:txBody>
          <a:bodyPr>
            <a:normAutofit fontScale="90000"/>
          </a:bodyPr>
          <a:lstStyle/>
          <a:p>
            <a:r>
              <a:rPr lang="pt-BR" dirty="0"/>
              <a:t>Computação Quântica: </a:t>
            </a:r>
            <a:r>
              <a:rPr lang="pt-BR" dirty="0" smtClean="0"/>
              <a:t>Aula Técnica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819400" y="5105400"/>
            <a:ext cx="6362700" cy="752311"/>
          </a:xfrm>
        </p:spPr>
        <p:txBody>
          <a:bodyPr>
            <a:normAutofit/>
          </a:bodyPr>
          <a:lstStyle/>
          <a:p>
            <a:r>
              <a:rPr lang="pt-BR" dirty="0" err="1" smtClean="0"/>
              <a:t>Prof.Gustavo</a:t>
            </a:r>
            <a:r>
              <a:rPr lang="pt-BR" dirty="0" smtClean="0"/>
              <a:t> </a:t>
            </a:r>
            <a:r>
              <a:rPr lang="pt-BR" dirty="0" err="1" smtClean="0"/>
              <a:t>Mirapalheta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58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Exemplos de Algoritmos</a:t>
            </a:r>
          </a:p>
          <a:p>
            <a:pPr lvl="1"/>
            <a:r>
              <a:rPr lang="pt-BR" dirty="0" err="1" smtClean="0"/>
              <a:t>Teletransporte</a:t>
            </a:r>
            <a:r>
              <a:rPr lang="pt-BR" dirty="0" smtClean="0"/>
              <a:t> – Passo a passo (com álgebra)</a:t>
            </a:r>
          </a:p>
          <a:p>
            <a:pPr lvl="1"/>
            <a:r>
              <a:rPr lang="pt-BR" dirty="0" err="1" smtClean="0"/>
              <a:t>Deustch</a:t>
            </a:r>
            <a:r>
              <a:rPr lang="pt-BR" dirty="0" smtClean="0"/>
              <a:t> – Passo a passo (com álgebra)</a:t>
            </a:r>
          </a:p>
          <a:p>
            <a:pPr lvl="1"/>
            <a:r>
              <a:rPr lang="pt-BR" dirty="0" err="1" smtClean="0"/>
              <a:t>Josza</a:t>
            </a:r>
            <a:r>
              <a:rPr lang="pt-BR" dirty="0" smtClean="0"/>
              <a:t>, </a:t>
            </a:r>
            <a:r>
              <a:rPr lang="pt-BR" dirty="0" err="1" smtClean="0"/>
              <a:t>Grover</a:t>
            </a:r>
            <a:r>
              <a:rPr lang="pt-BR" dirty="0" smtClean="0"/>
              <a:t> e </a:t>
            </a:r>
            <a:r>
              <a:rPr lang="pt-BR" dirty="0" err="1" smtClean="0"/>
              <a:t>Shor</a:t>
            </a:r>
            <a:r>
              <a:rPr lang="pt-BR" dirty="0" smtClean="0"/>
              <a:t> – Conceitual</a:t>
            </a:r>
          </a:p>
          <a:p>
            <a:pPr lvl="1"/>
            <a:endParaRPr lang="pt-BR" dirty="0"/>
          </a:p>
          <a:p>
            <a:r>
              <a:rPr lang="pt-BR" dirty="0" smtClean="0"/>
              <a:t>Implicações do Algoritmo de </a:t>
            </a:r>
            <a:r>
              <a:rPr lang="pt-BR" dirty="0" err="1" smtClean="0"/>
              <a:t>Shor</a:t>
            </a:r>
            <a:endParaRPr lang="pt-BR" dirty="0" smtClean="0"/>
          </a:p>
          <a:p>
            <a:pPr lvl="1"/>
            <a:r>
              <a:rPr lang="pt-BR" dirty="0" smtClean="0"/>
              <a:t>O sistema de segurança RSA</a:t>
            </a:r>
          </a:p>
          <a:p>
            <a:pPr lvl="2"/>
            <a:r>
              <a:rPr lang="pt-BR" dirty="0" smtClean="0"/>
              <a:t>Criptografias Pós-Quânticas</a:t>
            </a:r>
          </a:p>
          <a:p>
            <a:pPr lvl="1"/>
            <a:r>
              <a:rPr lang="pt-BR" dirty="0" smtClean="0"/>
              <a:t>Sistemas de Criptografia Quânticas</a:t>
            </a:r>
          </a:p>
          <a:p>
            <a:pPr lvl="2"/>
            <a:r>
              <a:rPr lang="pt-BR" dirty="0" smtClean="0"/>
              <a:t>QKD (Quantum Key </a:t>
            </a:r>
            <a:r>
              <a:rPr lang="pt-BR" dirty="0" err="1" smtClean="0"/>
              <a:t>Distribution</a:t>
            </a:r>
            <a:r>
              <a:rPr lang="pt-BR" dirty="0" smtClean="0"/>
              <a:t>)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 – Teoria e Exemplos Passo a Passo (com Álgebra)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pt-BR" dirty="0" smtClean="0"/>
              <a:t>Empresas Chave no Setor de CQ</a:t>
            </a:r>
          </a:p>
          <a:p>
            <a:pPr lvl="1"/>
            <a:r>
              <a:rPr lang="pt-BR" dirty="0" smtClean="0"/>
              <a:t>IBM</a:t>
            </a:r>
          </a:p>
          <a:p>
            <a:pPr lvl="1"/>
            <a:r>
              <a:rPr lang="pt-BR" dirty="0" smtClean="0"/>
              <a:t>Google</a:t>
            </a:r>
          </a:p>
          <a:p>
            <a:pPr lvl="1"/>
            <a:r>
              <a:rPr lang="pt-BR" dirty="0" err="1" smtClean="0"/>
              <a:t>Riggetti</a:t>
            </a:r>
            <a:endParaRPr lang="pt-BR" dirty="0" smtClean="0"/>
          </a:p>
          <a:p>
            <a:pPr lvl="1"/>
            <a:r>
              <a:rPr lang="pt-BR" dirty="0" err="1" smtClean="0"/>
              <a:t>Pasqal</a:t>
            </a:r>
            <a:endParaRPr lang="pt-BR" dirty="0" smtClean="0"/>
          </a:p>
          <a:p>
            <a:pPr lvl="1"/>
            <a:r>
              <a:rPr lang="pt-BR" dirty="0" smtClean="0"/>
              <a:t>Terra Quantum</a:t>
            </a:r>
          </a:p>
          <a:p>
            <a:pPr lvl="1"/>
            <a:endParaRPr lang="pt-BR" dirty="0"/>
          </a:p>
          <a:p>
            <a:r>
              <a:rPr lang="pt-BR" dirty="0" smtClean="0"/>
              <a:t>Para a parte técnica vide planilhas e os </a:t>
            </a:r>
            <a:r>
              <a:rPr lang="pt-BR" dirty="0" err="1" smtClean="0"/>
              <a:t>Jupyter</a:t>
            </a:r>
            <a:r>
              <a:rPr lang="pt-BR" dirty="0" smtClean="0"/>
              <a:t> Notebooks em anexo.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92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533399"/>
          </a:xfrm>
        </p:spPr>
        <p:txBody>
          <a:bodyPr>
            <a:normAutofit fontScale="90000"/>
          </a:bodyPr>
          <a:lstStyle/>
          <a:p>
            <a:r>
              <a:rPr lang="pt-BR" dirty="0"/>
              <a:t>Computação Quântica: </a:t>
            </a:r>
            <a:r>
              <a:rPr lang="pt-BR" dirty="0" smtClean="0"/>
              <a:t>Market </a:t>
            </a:r>
            <a:r>
              <a:rPr lang="pt-BR" dirty="0" err="1" smtClean="0"/>
              <a:t>Map</a:t>
            </a:r>
            <a:r>
              <a:rPr lang="pt-BR" dirty="0" smtClean="0"/>
              <a:t> &amp; </a:t>
            </a:r>
            <a:r>
              <a:rPr lang="pt-BR" dirty="0" err="1" smtClean="0"/>
              <a:t>Research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819400" y="5105400"/>
            <a:ext cx="6362700" cy="752311"/>
          </a:xfrm>
        </p:spPr>
        <p:txBody>
          <a:bodyPr>
            <a:normAutofit/>
          </a:bodyPr>
          <a:lstStyle/>
          <a:p>
            <a:r>
              <a:rPr lang="pt-BR" dirty="0" err="1" smtClean="0"/>
              <a:t>Prof.Gustavo</a:t>
            </a:r>
            <a:r>
              <a:rPr lang="pt-BR" dirty="0" smtClean="0"/>
              <a:t> </a:t>
            </a:r>
            <a:r>
              <a:rPr lang="pt-BR" dirty="0" err="1" smtClean="0"/>
              <a:t>Mirapalheta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56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Mecânica Quântica: A Descrição do Mundo </a:t>
            </a:r>
            <a:r>
              <a:rPr lang="pt-BR" dirty="0" err="1" smtClean="0"/>
              <a:t>Muuuuuuuito</a:t>
            </a:r>
            <a:r>
              <a:rPr lang="pt-BR" dirty="0" smtClean="0"/>
              <a:t> Pequeno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600200" y="5562600"/>
            <a:ext cx="8780282" cy="52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63890"/>
            <a:ext cx="6797613" cy="26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Market </a:t>
            </a:r>
            <a:r>
              <a:rPr lang="pt-BR" dirty="0" err="1" smtClean="0"/>
              <a:t>Map</a:t>
            </a:r>
            <a:r>
              <a:rPr lang="pt-BR" dirty="0" smtClean="0"/>
              <a:t> – 2024 &amp; </a:t>
            </a:r>
            <a:r>
              <a:rPr lang="pt-BR" dirty="0" err="1" smtClean="0"/>
              <a:t>Research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hlinkClick r:id="rId2"/>
              </a:rPr>
              <a:t>http://thequantuminsider.com/2023/12/29/quantum-computing-companies/</a:t>
            </a:r>
            <a:r>
              <a:rPr lang="pt-BR" dirty="0" smtClean="0"/>
              <a:t> </a:t>
            </a:r>
          </a:p>
          <a:p>
            <a:endParaRPr lang="pt-BR" dirty="0"/>
          </a:p>
          <a:p>
            <a:r>
              <a:rPr lang="pt-BR" dirty="0" smtClean="0">
                <a:hlinkClick r:id="rId3"/>
              </a:rPr>
              <a:t>http://medium.com/mit-6-s089-intro-to-quantum-computing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Empresas Interessantes:</a:t>
            </a:r>
          </a:p>
          <a:p>
            <a:pPr lvl="1"/>
            <a:r>
              <a:rPr lang="pt-BR" dirty="0" smtClean="0"/>
              <a:t>D-</a:t>
            </a:r>
            <a:r>
              <a:rPr lang="pt-BR" dirty="0" err="1" smtClean="0"/>
              <a:t>Wave</a:t>
            </a:r>
            <a:endParaRPr lang="pt-BR" dirty="0"/>
          </a:p>
          <a:p>
            <a:pPr lvl="1"/>
            <a:r>
              <a:rPr lang="pt-BR" dirty="0" err="1" smtClean="0"/>
              <a:t>Xanadu</a:t>
            </a:r>
            <a:endParaRPr lang="pt-BR" dirty="0"/>
          </a:p>
          <a:p>
            <a:pPr lvl="1"/>
            <a:r>
              <a:rPr lang="pt-BR" dirty="0" err="1" smtClean="0"/>
              <a:t>Rigetti</a:t>
            </a:r>
            <a:endParaRPr lang="pt-BR" dirty="0"/>
          </a:p>
          <a:p>
            <a:pPr lvl="1"/>
            <a:r>
              <a:rPr lang="pt-BR" dirty="0"/>
              <a:t>HQS Quantum </a:t>
            </a:r>
            <a:r>
              <a:rPr lang="pt-BR" dirty="0" err="1" smtClean="0"/>
              <a:t>Simulations</a:t>
            </a:r>
            <a:endParaRPr lang="pt-BR" dirty="0"/>
          </a:p>
          <a:p>
            <a:pPr lvl="1"/>
            <a:r>
              <a:rPr lang="pt-BR" dirty="0" err="1" smtClean="0"/>
              <a:t>Pasqal</a:t>
            </a:r>
            <a:endParaRPr lang="pt-BR" dirty="0" smtClean="0"/>
          </a:p>
          <a:p>
            <a:pPr lvl="1"/>
            <a:r>
              <a:rPr lang="pt-BR" dirty="0" err="1" smtClean="0"/>
              <a:t>TerraQuantum</a:t>
            </a:r>
            <a:endParaRPr lang="pt-BR" dirty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 Práticas (Fonte: Roland Berger Consulting)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761643"/>
            <a:ext cx="9829800" cy="59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 de Carreira (Fonte: </a:t>
            </a:r>
            <a:r>
              <a:rPr lang="pt-BR" dirty="0" err="1" smtClean="0"/>
              <a:t>McKinsey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3" name="Picture 5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838200"/>
            <a:ext cx="8902700" cy="56107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tângulo 3"/>
          <p:cNvSpPr/>
          <p:nvPr/>
        </p:nvSpPr>
        <p:spPr>
          <a:xfrm>
            <a:off x="990600" y="685801"/>
            <a:ext cx="94361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4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1ª Diferença: Estado Definido </a:t>
            </a:r>
            <a:r>
              <a:rPr lang="pt-BR" dirty="0" err="1" smtClean="0"/>
              <a:t>vs</a:t>
            </a:r>
            <a:r>
              <a:rPr lang="pt-BR" dirty="0" smtClean="0"/>
              <a:t> Estado Intermediário: Sobreposição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62000"/>
            <a:ext cx="8780282" cy="532304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00200" y="5562600"/>
            <a:ext cx="8780282" cy="52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8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2ª Diferença: Os Estados Intermediários se Multiplicam: Entrelaçamento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1081087"/>
            <a:ext cx="6524625" cy="469582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458200" y="914400"/>
            <a:ext cx="900112" cy="517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9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3ª Diferença: Podemos Influenciar o “Caminho”: Interferência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5"/>
          <a:stretch/>
        </p:blipFill>
        <p:spPr>
          <a:xfrm>
            <a:off x="9982200" y="1143000"/>
            <a:ext cx="962025" cy="4695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42999"/>
            <a:ext cx="6524625" cy="46958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34088" y="914400"/>
            <a:ext cx="900112" cy="517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426849"/>
            <a:ext cx="1990331" cy="212812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781800" y="4419600"/>
            <a:ext cx="2576512" cy="211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129265" y="1981317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Quantum Gate</a:t>
            </a:r>
            <a:endParaRPr lang="pt-BR" dirty="0"/>
          </a:p>
        </p:txBody>
      </p:sp>
      <p:cxnSp>
        <p:nvCxnSpPr>
          <p:cNvPr id="12" name="Conector de Seta Reta 11"/>
          <p:cNvCxnSpPr>
            <a:stCxn id="7" idx="1"/>
            <a:endCxn id="8" idx="1"/>
          </p:cNvCxnSpPr>
          <p:nvPr/>
        </p:nvCxnSpPr>
        <p:spPr>
          <a:xfrm flipV="1">
            <a:off x="6034088" y="3490911"/>
            <a:ext cx="976312" cy="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4" idx="1"/>
          </p:cNvCxnSpPr>
          <p:nvPr/>
        </p:nvCxnSpPr>
        <p:spPr>
          <a:xfrm>
            <a:off x="9000731" y="3490911"/>
            <a:ext cx="9814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6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633200" cy="762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Dilema: “Ele” Calcula com 4 “Números” mas no final nos mostra 1 “Número” Apenas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5"/>
          <a:stretch/>
        </p:blipFill>
        <p:spPr>
          <a:xfrm>
            <a:off x="9982200" y="1143000"/>
            <a:ext cx="962025" cy="4695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42999"/>
            <a:ext cx="6524625" cy="469582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34088" y="914400"/>
            <a:ext cx="900112" cy="517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426849"/>
            <a:ext cx="1990331" cy="212812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781800" y="4419600"/>
            <a:ext cx="2576512" cy="211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129265" y="1981317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Quantum Gate</a:t>
            </a:r>
            <a:endParaRPr lang="pt-BR" dirty="0"/>
          </a:p>
        </p:txBody>
      </p:sp>
      <p:cxnSp>
        <p:nvCxnSpPr>
          <p:cNvPr id="12" name="Conector de Seta Reta 11"/>
          <p:cNvCxnSpPr>
            <a:stCxn id="7" idx="1"/>
            <a:endCxn id="8" idx="1"/>
          </p:cNvCxnSpPr>
          <p:nvPr/>
        </p:nvCxnSpPr>
        <p:spPr>
          <a:xfrm flipV="1">
            <a:off x="6034088" y="3490911"/>
            <a:ext cx="976312" cy="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3"/>
            <a:endCxn id="4" idx="1"/>
          </p:cNvCxnSpPr>
          <p:nvPr/>
        </p:nvCxnSpPr>
        <p:spPr>
          <a:xfrm>
            <a:off x="9000731" y="3490911"/>
            <a:ext cx="9814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9982200" y="2350649"/>
            <a:ext cx="1066800" cy="10021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979025" y="1127341"/>
            <a:ext cx="965200" cy="10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9975850" y="3646048"/>
            <a:ext cx="1301750" cy="2362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84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consulta a um banco de dados</a:t>
            </a:r>
            <a:endParaRPr lang="pt-BR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145515"/>
              </p:ext>
            </p:extLst>
          </p:nvPr>
        </p:nvGraphicFramePr>
        <p:xfrm>
          <a:off x="406400" y="835269"/>
          <a:ext cx="8503108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lanilha Habilitada para Macro" r:id="rId3" imgW="6076800" imgH="2505208" progId="Excel.SheetMacroEnabled.12">
                  <p:embed/>
                </p:oleObj>
              </mc:Choice>
              <mc:Fallback>
                <p:oleObj name="Planilha Habilitada para Macro" r:id="rId3" imgW="6076800" imgH="250520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835269"/>
                        <a:ext cx="8503108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/>
          <p:cNvSpPr/>
          <p:nvPr/>
        </p:nvSpPr>
        <p:spPr>
          <a:xfrm>
            <a:off x="314554" y="1905000"/>
            <a:ext cx="86868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consulta a um banco de dados</a:t>
            </a:r>
            <a:endParaRPr lang="pt-BR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406400" y="835269"/>
          <a:ext cx="8503108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Planilha Habilitada para Macro" r:id="rId3" imgW="6076800" imgH="2505208" progId="Excel.SheetMacroEnabled.12">
                  <p:embed/>
                </p:oleObj>
              </mc:Choice>
              <mc:Fallback>
                <p:oleObj name="Planilha Habilitada para Macro" r:id="rId3" imgW="6076800" imgH="2505208" progId="Excel.SheetMacroEnabled.12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835269"/>
                        <a:ext cx="8503108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419600"/>
            <a:ext cx="452997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cursos_gustavo_2014">
  <a:themeElements>
    <a:clrScheme name="NPR2011">
      <a:dk1>
        <a:srgbClr val="000000"/>
      </a:dk1>
      <a:lt1>
        <a:srgbClr val="FFFFFF"/>
      </a:lt1>
      <a:dk2>
        <a:srgbClr val="007DC3"/>
      </a:dk2>
      <a:lt2>
        <a:srgbClr val="5F5F5F"/>
      </a:lt2>
      <a:accent1>
        <a:srgbClr val="2C95DD"/>
      </a:accent1>
      <a:accent2>
        <a:srgbClr val="49A942"/>
      </a:accent2>
      <a:accent3>
        <a:srgbClr val="74C167"/>
      </a:accent3>
      <a:accent4>
        <a:srgbClr val="FFC425"/>
      </a:accent4>
      <a:accent5>
        <a:srgbClr val="B5761B"/>
      </a:accent5>
      <a:accent6>
        <a:srgbClr val="A80000"/>
      </a:accent6>
      <a:hlink>
        <a:srgbClr val="0070C0"/>
      </a:hlink>
      <a:folHlink>
        <a:srgbClr val="49A942"/>
      </a:folHlink>
    </a:clrScheme>
    <a:fontScheme name="NPR2011Template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80364</TotalTime>
  <Words>1237</Words>
  <Application>Microsoft Office PowerPoint</Application>
  <PresentationFormat>Widescreen</PresentationFormat>
  <Paragraphs>128</Paragraphs>
  <Slides>32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Calibri</vt:lpstr>
      <vt:lpstr>Courier New</vt:lpstr>
      <vt:lpstr>Myriad Pro</vt:lpstr>
      <vt:lpstr>Symbol</vt:lpstr>
      <vt:lpstr>Verdana</vt:lpstr>
      <vt:lpstr>Webdings</vt:lpstr>
      <vt:lpstr>Wingdings</vt:lpstr>
      <vt:lpstr>Template_cursos_gustavo_2014</vt:lpstr>
      <vt:lpstr>Planilha Habilitada para Macro</vt:lpstr>
      <vt:lpstr>Planilha</vt:lpstr>
      <vt:lpstr>Computação Quântica: Conceitos, Tendências, Negócios</vt:lpstr>
      <vt:lpstr>Apresentação do PowerPoint</vt:lpstr>
      <vt:lpstr>Mecânica Quântica: A Descrição do Mundo Muuuuuuuito Pequeno</vt:lpstr>
      <vt:lpstr>1ª Diferença: Estado Definido vs Estado Intermediário: Sobreposição</vt:lpstr>
      <vt:lpstr>2ª Diferença: Os Estados Intermediários se Multiplicam: Entrelaçamento </vt:lpstr>
      <vt:lpstr>3ª Diferença: Podemos Influenciar o “Caminho”: Interferência</vt:lpstr>
      <vt:lpstr>O Dilema: “Ele” Calcula com 4 “Números” mas no final nos mostra 1 “Número” Apenas</vt:lpstr>
      <vt:lpstr>Um consulta a um banco de dados</vt:lpstr>
      <vt:lpstr>Um consulta a um banco de dados</vt:lpstr>
      <vt:lpstr>Um consulta a um banco de dados</vt:lpstr>
      <vt:lpstr>Um consulta a um banco de dados</vt:lpstr>
      <vt:lpstr>Um consulta a um banco de dados</vt:lpstr>
      <vt:lpstr>Um aumento quadrático de desempenho</vt:lpstr>
      <vt:lpstr>Obrigado! – Q&amp;As?</vt:lpstr>
      <vt:lpstr>Computação Quântica: Implicações Gerenciais</vt:lpstr>
      <vt:lpstr>Agenda</vt:lpstr>
      <vt:lpstr>Problemas passíveis de resolução hoje por um CQ</vt:lpstr>
      <vt:lpstr>Problemas passíveis de resolução hoje por um CQ</vt:lpstr>
      <vt:lpstr>Problemas passíveis de resolução hoje por um CQ</vt:lpstr>
      <vt:lpstr>A Evolução dos C.Q.s Dependerá do Comportamento da Lei de Moore “Clássica”</vt:lpstr>
      <vt:lpstr>Fatores a considerar ao comparar o desempenho de C.Q. com C.C.</vt:lpstr>
      <vt:lpstr>Fatores a considerar ao comparar o desempenho de C.Q. com C.C. - II</vt:lpstr>
      <vt:lpstr>Fatores a considerar ao comparar o desempenho de C.Q. com C.C. - III</vt:lpstr>
      <vt:lpstr>Comparativo de Desempenho</vt:lpstr>
      <vt:lpstr>O status atual da tecnologia</vt:lpstr>
      <vt:lpstr>O status atual da tecnologia - II</vt:lpstr>
      <vt:lpstr>Computação Quântica: Aula Técnica</vt:lpstr>
      <vt:lpstr>Agenda – Teoria e Exemplos Passo a Passo (com Álgebra)</vt:lpstr>
      <vt:lpstr>Computação Quântica: Market Map &amp; Research Projects</vt:lpstr>
      <vt:lpstr>Market Map – 2024 &amp; Research Projects</vt:lpstr>
      <vt:lpstr>Aplicações Práticas (Fonte: Roland Berger Consulting)</vt:lpstr>
      <vt:lpstr>Oportunidades de Carreira (Fonte: McKinsey)</vt:lpstr>
    </vt:vector>
  </TitlesOfParts>
  <Company>Bucknell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Lisa Veloz</dc:creator>
  <cp:lastModifiedBy>Gustavo Mirapalheta</cp:lastModifiedBy>
  <cp:revision>2759</cp:revision>
  <dcterms:created xsi:type="dcterms:W3CDTF">2004-02-07T16:14:30Z</dcterms:created>
  <dcterms:modified xsi:type="dcterms:W3CDTF">2024-03-14T17:57:52Z</dcterms:modified>
</cp:coreProperties>
</file>